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721" r:id="rId3"/>
    <p:sldId id="772" r:id="rId4"/>
    <p:sldId id="723" r:id="rId5"/>
    <p:sldId id="725" r:id="rId6"/>
    <p:sldId id="726" r:id="rId7"/>
    <p:sldId id="320" r:id="rId8"/>
    <p:sldId id="321" r:id="rId9"/>
    <p:sldId id="729" r:id="rId10"/>
    <p:sldId id="730" r:id="rId11"/>
    <p:sldId id="731" r:id="rId12"/>
    <p:sldId id="732" r:id="rId13"/>
    <p:sldId id="734" r:id="rId14"/>
    <p:sldId id="735" r:id="rId15"/>
    <p:sldId id="736" r:id="rId16"/>
    <p:sldId id="733" r:id="rId17"/>
    <p:sldId id="737" r:id="rId18"/>
    <p:sldId id="738" r:id="rId19"/>
    <p:sldId id="773" r:id="rId20"/>
    <p:sldId id="751" r:id="rId21"/>
    <p:sldId id="752" r:id="rId22"/>
    <p:sldId id="753" r:id="rId23"/>
    <p:sldId id="754" r:id="rId24"/>
    <p:sldId id="755" r:id="rId25"/>
    <p:sldId id="756" r:id="rId26"/>
    <p:sldId id="757" r:id="rId27"/>
    <p:sldId id="758" r:id="rId28"/>
    <p:sldId id="759" r:id="rId29"/>
    <p:sldId id="774" r:id="rId30"/>
    <p:sldId id="761" r:id="rId31"/>
    <p:sldId id="342" r:id="rId32"/>
    <p:sldId id="763" r:id="rId33"/>
    <p:sldId id="764" r:id="rId34"/>
    <p:sldId id="765" r:id="rId35"/>
    <p:sldId id="766" r:id="rId36"/>
    <p:sldId id="767" r:id="rId37"/>
    <p:sldId id="768" r:id="rId38"/>
    <p:sldId id="769" r:id="rId39"/>
    <p:sldId id="770" r:id="rId40"/>
    <p:sldId id="775" r:id="rId41"/>
    <p:sldId id="656" r:id="rId42"/>
    <p:sldId id="657" r:id="rId43"/>
    <p:sldId id="658" r:id="rId44"/>
    <p:sldId id="659" r:id="rId45"/>
    <p:sldId id="660" r:id="rId46"/>
    <p:sldId id="661" r:id="rId47"/>
    <p:sldId id="662" r:id="rId48"/>
    <p:sldId id="663" r:id="rId49"/>
    <p:sldId id="664" r:id="rId50"/>
    <p:sldId id="779" r:id="rId51"/>
    <p:sldId id="780" r:id="rId52"/>
    <p:sldId id="666" r:id="rId53"/>
    <p:sldId id="781" r:id="rId54"/>
    <p:sldId id="665" r:id="rId55"/>
    <p:sldId id="667" r:id="rId56"/>
    <p:sldId id="668" r:id="rId57"/>
    <p:sldId id="782" r:id="rId58"/>
    <p:sldId id="669" r:id="rId59"/>
    <p:sldId id="776" r:id="rId60"/>
    <p:sldId id="672" r:id="rId61"/>
    <p:sldId id="673" r:id="rId62"/>
    <p:sldId id="674" r:id="rId63"/>
    <p:sldId id="675" r:id="rId64"/>
    <p:sldId id="677" r:id="rId65"/>
    <p:sldId id="678" r:id="rId66"/>
    <p:sldId id="679" r:id="rId67"/>
    <p:sldId id="699" r:id="rId68"/>
    <p:sldId id="778" r:id="rId69"/>
    <p:sldId id="681" r:id="rId70"/>
    <p:sldId id="682" r:id="rId71"/>
    <p:sldId id="304" r:id="rId72"/>
    <p:sldId id="261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0" autoAdjust="0"/>
    <p:restoredTop sz="68794" autoAdjust="0"/>
  </p:normalViewPr>
  <p:slideViewPr>
    <p:cSldViewPr>
      <p:cViewPr varScale="1">
        <p:scale>
          <a:sx n="95" d="100"/>
          <a:sy n="95" d="100"/>
        </p:scale>
        <p:origin x="130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49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630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26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13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4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655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61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96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386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13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11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1967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74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60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43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376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503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416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2698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004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23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937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919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659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65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311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544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759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6056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895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6774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066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05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474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4815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31189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176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7159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944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5879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48570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2938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6552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498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05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19.emf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21.emf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81.pn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gif"/><Relationship Id="rId5" Type="http://schemas.openxmlformats.org/officeDocument/2006/relationships/image" Target="../media/image2.png"/><Relationship Id="rId4" Type="http://schemas.openxmlformats.org/officeDocument/2006/relationships/image" Target="../media/image6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50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8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60.png"/><Relationship Id="rId5" Type="http://schemas.openxmlformats.org/officeDocument/2006/relationships/image" Target="../media/image230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7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0.png"/><Relationship Id="rId5" Type="http://schemas.openxmlformats.org/officeDocument/2006/relationships/image" Target="../media/image230.png"/><Relationship Id="rId15" Type="http://schemas.openxmlformats.org/officeDocument/2006/relationships/image" Target="../media/image72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74.emf"/><Relationship Id="rId5" Type="http://schemas.openxmlformats.org/officeDocument/2006/relationships/image" Target="../media/image340.png"/><Relationship Id="rId10" Type="http://schemas.openxmlformats.org/officeDocument/2006/relationships/image" Target="../media/image73.emf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.png"/><Relationship Id="rId7" Type="http://schemas.openxmlformats.org/officeDocument/2006/relationships/image" Target="../media/image450.png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77.emf"/><Relationship Id="rId5" Type="http://schemas.openxmlformats.org/officeDocument/2006/relationships/image" Target="../media/image430.png"/><Relationship Id="rId10" Type="http://schemas.openxmlformats.org/officeDocument/2006/relationships/image" Target="../media/image76.emf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81.emf"/><Relationship Id="rId3" Type="http://schemas.openxmlformats.org/officeDocument/2006/relationships/image" Target="../media/image2.png"/><Relationship Id="rId7" Type="http://schemas.openxmlformats.org/officeDocument/2006/relationships/image" Target="../media/image540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11" Type="http://schemas.openxmlformats.org/officeDocument/2006/relationships/image" Target="../media/image79.emf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271.png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.png"/><Relationship Id="rId10" Type="http://schemas.openxmlformats.org/officeDocument/2006/relationships/image" Target="../media/image84.emf"/><Relationship Id="rId4" Type="http://schemas.openxmlformats.org/officeDocument/2006/relationships/image" Target="../media/image75.png"/><Relationship Id="rId9" Type="http://schemas.openxmlformats.org/officeDocument/2006/relationships/image" Target="../media/image8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301.png"/><Relationship Id="rId10" Type="http://schemas.openxmlformats.org/officeDocument/2006/relationships/image" Target="../media/image87.emf"/><Relationship Id="rId4" Type="http://schemas.openxmlformats.org/officeDocument/2006/relationships/image" Target="NULL"/><Relationship Id="rId9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2.png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5" Type="http://schemas.openxmlformats.org/officeDocument/2006/relationships/image" Target="../media/image412.png"/><Relationship Id="rId4" Type="http://schemas.openxmlformats.org/officeDocument/2006/relationships/image" Target="../media/image4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.png"/><Relationship Id="rId5" Type="http://schemas.openxmlformats.org/officeDocument/2006/relationships/image" Target="../media/image401.png"/><Relationship Id="rId4" Type="http://schemas.openxmlformats.org/officeDocument/2006/relationships/image" Target="../media/image390.png"/><Relationship Id="rId9" Type="http://schemas.openxmlformats.org/officeDocument/2006/relationships/image" Target="../media/image5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98.png"/><Relationship Id="rId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105.png"/><Relationship Id="rId9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90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0.png"/><Relationship Id="rId11" Type="http://schemas.openxmlformats.org/officeDocument/2006/relationships/image" Target="../media/image116.png"/><Relationship Id="rId5" Type="http://schemas.openxmlformats.org/officeDocument/2006/relationships/image" Target="../media/image88.png"/><Relationship Id="rId10" Type="http://schemas.openxmlformats.org/officeDocument/2006/relationships/image" Target="../media/image115.png"/><Relationship Id="rId4" Type="http://schemas.openxmlformats.org/officeDocument/2006/relationships/image" Target="../media/image8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94.png"/><Relationship Id="rId10" Type="http://schemas.openxmlformats.org/officeDocument/2006/relationships/image" Target="../media/image129.png"/><Relationship Id="rId4" Type="http://schemas.openxmlformats.org/officeDocument/2006/relationships/image" Target="../media/image108.png"/><Relationship Id="rId9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задачи МО бывают  + небольшое резюме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мат.аппарата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который полезен в МО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8" y="1063809"/>
            <a:ext cx="3312368" cy="56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158" y="1063809"/>
            <a:ext cx="3744416" cy="56785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7B8681-1EF3-9E6F-7A4C-8E41E8F6F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773" y="2300623"/>
            <a:ext cx="4291236" cy="2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196752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34864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7392144" y="963327"/>
            <a:ext cx="5256584" cy="453650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7739912" y="2300565"/>
            <a:ext cx="3312368" cy="316835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9264352" y="3915655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5663952" y="3051559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047F6340-9ED8-D7A9-ACE7-D140CF82A6C3}"/>
              </a:ext>
            </a:extLst>
          </p:cNvPr>
          <p:cNvSpPr/>
          <p:nvPr/>
        </p:nvSpPr>
        <p:spPr>
          <a:xfrm>
            <a:off x="88317" y="993883"/>
            <a:ext cx="6664643" cy="1451015"/>
          </a:xfrm>
          <a:prstGeom prst="roundRect">
            <a:avLst>
              <a:gd name="adj" fmla="val 4540"/>
            </a:avLst>
          </a:prstGeom>
          <a:solidFill>
            <a:srgbClr val="404240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C5D590BA-6094-0723-3365-D220083BF915}"/>
              </a:ext>
            </a:extLst>
          </p:cNvPr>
          <p:cNvSpPr/>
          <p:nvPr/>
        </p:nvSpPr>
        <p:spPr>
          <a:xfrm>
            <a:off x="88317" y="993883"/>
            <a:ext cx="91440" cy="1451015"/>
          </a:xfrm>
          <a:prstGeom prst="roundRect">
            <a:avLst>
              <a:gd name="adj" fmla="val 7205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ru-RU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00319381-15CF-E78F-D25E-3C72246BF6FE}"/>
              </a:ext>
            </a:extLst>
          </p:cNvPr>
          <p:cNvSpPr/>
          <p:nvPr/>
        </p:nvSpPr>
        <p:spPr>
          <a:xfrm>
            <a:off x="359423" y="1173549"/>
            <a:ext cx="1960721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Science</a:t>
            </a:r>
            <a:endParaRPr lang="en-US" sz="15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83207E1A-280F-F152-19F1-E8F8B73F02CC}"/>
              </a:ext>
            </a:extLst>
          </p:cNvPr>
          <p:cNvSpPr/>
          <p:nvPr/>
        </p:nvSpPr>
        <p:spPr>
          <a:xfrm>
            <a:off x="359423" y="1512639"/>
            <a:ext cx="6213872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Самая широкая дисциплина, включающая сбор, обработку, анализ и визуализацию данных для извлечения знаний и инсайтов. Охватывает статистику, программирование и аналитические методы.</a:t>
            </a:r>
            <a:endParaRPr lang="en-US" sz="1200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60D64DEE-281B-8B69-9B30-D8494D2C699E}"/>
              </a:ext>
            </a:extLst>
          </p:cNvPr>
          <p:cNvSpPr/>
          <p:nvPr/>
        </p:nvSpPr>
        <p:spPr>
          <a:xfrm>
            <a:off x="62062" y="2548056"/>
            <a:ext cx="6664762" cy="1451015"/>
          </a:xfrm>
          <a:prstGeom prst="roundRect">
            <a:avLst>
              <a:gd name="adj" fmla="val 4540"/>
            </a:avLst>
          </a:prstGeom>
          <a:solidFill>
            <a:srgbClr val="404240"/>
          </a:solidFill>
          <a:ln w="22860">
            <a:solidFill>
              <a:srgbClr val="619E5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019AE4FA-3A5C-C6C9-5FB1-570D784C047B}"/>
              </a:ext>
            </a:extLst>
          </p:cNvPr>
          <p:cNvSpPr/>
          <p:nvPr/>
        </p:nvSpPr>
        <p:spPr>
          <a:xfrm>
            <a:off x="62062" y="2548056"/>
            <a:ext cx="91440" cy="1451015"/>
          </a:xfrm>
          <a:prstGeom prst="roundRect">
            <a:avLst>
              <a:gd name="adj" fmla="val 72050"/>
            </a:avLst>
          </a:prstGeom>
          <a:solidFill>
            <a:srgbClr val="619E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9004CF79-C4B2-2E49-AC48-3AD087DE8D17}"/>
              </a:ext>
            </a:extLst>
          </p:cNvPr>
          <p:cNvSpPr/>
          <p:nvPr/>
        </p:nvSpPr>
        <p:spPr>
          <a:xfrm>
            <a:off x="333167" y="2727722"/>
            <a:ext cx="2990612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Искусственный интеллект (ИИ)</a:t>
            </a:r>
            <a:endParaRPr lang="en-US" sz="15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B2C140FF-30AF-C07D-5AA9-527EF743A421}"/>
              </a:ext>
            </a:extLst>
          </p:cNvPr>
          <p:cNvSpPr/>
          <p:nvPr/>
        </p:nvSpPr>
        <p:spPr>
          <a:xfrm>
            <a:off x="333167" y="3066812"/>
            <a:ext cx="6213991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Область компьютерных наук, направленная на создание систем, способных выполнять задачи, требующие человеческого интеллекта: принятие решений, распознавание речи и образов.</a:t>
            </a:r>
            <a:endParaRPr lang="en-US" sz="1200" dirty="0"/>
          </a:p>
        </p:txBody>
      </p:sp>
      <p:sp>
        <p:nvSpPr>
          <p:cNvPr id="35" name="Shape 11">
            <a:extLst>
              <a:ext uri="{FF2B5EF4-FFF2-40B4-BE49-F238E27FC236}">
                <a16:creationId xmlns:a16="http://schemas.microsoft.com/office/drawing/2014/main" id="{3AF7C0D9-91DD-5264-E5E0-A64D359DFD2A}"/>
              </a:ext>
            </a:extLst>
          </p:cNvPr>
          <p:cNvSpPr/>
          <p:nvPr/>
        </p:nvSpPr>
        <p:spPr>
          <a:xfrm>
            <a:off x="24555" y="4048640"/>
            <a:ext cx="6664643" cy="1451015"/>
          </a:xfrm>
          <a:prstGeom prst="roundRect">
            <a:avLst>
              <a:gd name="adj" fmla="val 4540"/>
            </a:avLst>
          </a:prstGeom>
          <a:solidFill>
            <a:srgbClr val="404240"/>
          </a:solidFill>
          <a:ln w="22860">
            <a:solidFill>
              <a:srgbClr val="58A1F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816D0703-0A4A-3931-13A9-7A99A50B6985}"/>
              </a:ext>
            </a:extLst>
          </p:cNvPr>
          <p:cNvSpPr/>
          <p:nvPr/>
        </p:nvSpPr>
        <p:spPr>
          <a:xfrm>
            <a:off x="24555" y="4048640"/>
            <a:ext cx="91440" cy="1451015"/>
          </a:xfrm>
          <a:prstGeom prst="roundRect">
            <a:avLst>
              <a:gd name="adj" fmla="val 72050"/>
            </a:avLst>
          </a:prstGeom>
          <a:solidFill>
            <a:srgbClr val="58A1F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0C8495AE-545B-08E7-F0C1-41E008D4866F}"/>
              </a:ext>
            </a:extLst>
          </p:cNvPr>
          <p:cNvSpPr/>
          <p:nvPr/>
        </p:nvSpPr>
        <p:spPr>
          <a:xfrm>
            <a:off x="295661" y="4228306"/>
            <a:ext cx="2496383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Машинное обучение (МО)</a:t>
            </a:r>
            <a:endParaRPr lang="en-US" sz="1500" dirty="0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FF148F8B-5B61-14F2-F05E-350BE9124334}"/>
              </a:ext>
            </a:extLst>
          </p:cNvPr>
          <p:cNvSpPr/>
          <p:nvPr/>
        </p:nvSpPr>
        <p:spPr>
          <a:xfrm>
            <a:off x="295661" y="4567396"/>
            <a:ext cx="6213872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Подмножество искусственного интеллекта, разрабатывающее алгоритмы, позволяющие машинам учиться на данных и улучшать решения без явного программирования.</a:t>
            </a:r>
            <a:endParaRPr lang="en-US" sz="1200" dirty="0"/>
          </a:p>
        </p:txBody>
      </p:sp>
      <p:sp>
        <p:nvSpPr>
          <p:cNvPr id="39" name="Shape 15">
            <a:extLst>
              <a:ext uri="{FF2B5EF4-FFF2-40B4-BE49-F238E27FC236}">
                <a16:creationId xmlns:a16="http://schemas.microsoft.com/office/drawing/2014/main" id="{BF95F36E-8FF0-3A37-1584-B9B8F9F0F136}"/>
              </a:ext>
            </a:extLst>
          </p:cNvPr>
          <p:cNvSpPr/>
          <p:nvPr/>
        </p:nvSpPr>
        <p:spPr>
          <a:xfrm>
            <a:off x="-8602" y="5569460"/>
            <a:ext cx="6664762" cy="1316508"/>
          </a:xfrm>
          <a:prstGeom prst="roundRect">
            <a:avLst>
              <a:gd name="adj" fmla="val 4540"/>
            </a:avLst>
          </a:prstGeom>
          <a:solidFill>
            <a:srgbClr val="404240"/>
          </a:solidFill>
          <a:ln w="22860">
            <a:solidFill>
              <a:srgbClr val="BC0A3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0" name="Shape 16">
            <a:extLst>
              <a:ext uri="{FF2B5EF4-FFF2-40B4-BE49-F238E27FC236}">
                <a16:creationId xmlns:a16="http://schemas.microsoft.com/office/drawing/2014/main" id="{769E7CA5-CEAA-A294-3A5A-4C1FDED00181}"/>
              </a:ext>
            </a:extLst>
          </p:cNvPr>
          <p:cNvSpPr/>
          <p:nvPr/>
        </p:nvSpPr>
        <p:spPr>
          <a:xfrm>
            <a:off x="-8602" y="5569459"/>
            <a:ext cx="91440" cy="1451015"/>
          </a:xfrm>
          <a:prstGeom prst="roundRect">
            <a:avLst>
              <a:gd name="adj" fmla="val 72050"/>
            </a:avLst>
          </a:prstGeom>
          <a:solidFill>
            <a:srgbClr val="BC0A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D6414D10-15C2-894E-F0F3-F9F531CBB25B}"/>
              </a:ext>
            </a:extLst>
          </p:cNvPr>
          <p:cNvSpPr/>
          <p:nvPr/>
        </p:nvSpPr>
        <p:spPr>
          <a:xfrm>
            <a:off x="262503" y="5749125"/>
            <a:ext cx="1960721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Нейронные сети</a:t>
            </a:r>
            <a:endParaRPr lang="en-US" sz="1500" dirty="0"/>
          </a:p>
        </p:txBody>
      </p:sp>
      <p:sp>
        <p:nvSpPr>
          <p:cNvPr id="42" name="Text 18">
            <a:extLst>
              <a:ext uri="{FF2B5EF4-FFF2-40B4-BE49-F238E27FC236}">
                <a16:creationId xmlns:a16="http://schemas.microsoft.com/office/drawing/2014/main" id="{44578376-1D79-AC49-2BC3-869CCDE45098}"/>
              </a:ext>
            </a:extLst>
          </p:cNvPr>
          <p:cNvSpPr/>
          <p:nvPr/>
        </p:nvSpPr>
        <p:spPr>
          <a:xfrm>
            <a:off x="262503" y="6088215"/>
            <a:ext cx="6213991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Конкретный вид алгоритмов машинного обучения, вдохновленных биологическим мозгом, состоящих из связанных узлов (нейронов). Ключевая технология глубокого обучения.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644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1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9856" y="1484784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60096" y="1988840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51784" y="177281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51784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668016" y="11967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775520" y="198884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248128" y="152114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4602" y="156125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84842" y="206530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76530" y="184928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76530" y="235333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488898" y="16332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00266" y="105719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72274" y="199330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2996952"/>
            <a:ext cx="5279101" cy="2664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5400" y="6021288"/>
            <a:ext cx="10513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999999"/>
                </a:solidFill>
                <a:latin typeface="Montserrat" panose="020B0604020202020204" charset="-52"/>
              </a:rPr>
              <a:t>Источник: </a:t>
            </a:r>
            <a:r>
              <a:rPr lang="en-US" dirty="0">
                <a:solidFill>
                  <a:srgbClr val="999999"/>
                </a:solidFill>
                <a:latin typeface="Montserrat" panose="020B0604020202020204" charset="-52"/>
              </a:rPr>
              <a:t>https://christophm.github.io/interpretable-ml-book/terminology.html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машинного обучения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392144" y="4725144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Входные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271464" y="4725144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Ожидаемые ответ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0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9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149993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22091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8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1484784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33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1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551384" y="34290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623392" y="260648"/>
            <a:ext cx="12176918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1295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412776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09120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𝑓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𝔽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blipFill>
                <a:blip r:embed="rId6"/>
                <a:stretch>
                  <a:fillRect r="-542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407368" y="1196752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479376" y="1988840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46082" y="1012371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82" y="2996952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0018" y="5476867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57486" y="1455343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25298" y="1226529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46358" y="2556497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74838" y="5145292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0578" y="4036707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46682" y="2092491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0215" y="3482414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50738" y="1300403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84861" y="-722528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418603" y="182651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98072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77281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184482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335360" y="119675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191344" y="414908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191344" y="342900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314096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93649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93626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93626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9299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69415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69391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69391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68757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4518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45156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45156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4452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620945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620921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62092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62092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25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4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17911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41302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3405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700808"/>
            <a:ext cx="4329973" cy="49411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060848"/>
            <a:ext cx="5741083" cy="4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360" y="1196752"/>
            <a:ext cx="1123324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учителем; контролируемое обучение 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при котором в процессе обучения используются только размеченные данные</a:t>
            </a:r>
          </a:p>
          <a:p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учителя; неконтролируемое обучение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при котором в процессе обучения используются только неразмеченные данные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RL): нахождение оптимальной последовательности действий для максимизации поощрения через взаимодействие с окружением, откликом которого являются сигналы подкрепления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20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</p:spTree>
    <p:extLst>
      <p:ext uri="{BB962C8B-B14F-4D97-AF65-F5344CB8AC3E}">
        <p14:creationId xmlns:p14="http://schemas.microsoft.com/office/powerpoint/2010/main" val="254247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247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263352" y="4221088"/>
            <a:ext cx="7866710" cy="19737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221088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232" y="908720"/>
            <a:ext cx="3871655" cy="280831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423592" y="2247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5214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6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2708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864" y="1052736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OpenAI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21088"/>
            <a:ext cx="484930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00808"/>
            <a:ext cx="4177616" cy="23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lphaFold: a solution to a 50-year-old grand challenge in biolog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348880"/>
            <a:ext cx="5535261" cy="31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6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1340768"/>
            <a:ext cx="6858930" cy="403244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79576" y="5733256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Ouyang, Long, et al. "Training language models to follow instructions with human feedback." 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arXiv:2203.02155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(2022).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42593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0"/>
            <a:ext cx="9636129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от 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FD6F7E-2EF3-2A38-F289-7492B26E1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998464"/>
            <a:ext cx="6091894" cy="40962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E7F83C-2B5F-337F-423D-7430281DA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1018154"/>
            <a:ext cx="4752814" cy="40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1145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419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Тензор*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7248128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412776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423592" y="126876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12474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*</a:t>
            </a:r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  <p:sp>
        <p:nvSpPr>
          <p:cNvPr id="25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207568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 про МО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88" y="1068797"/>
            <a:ext cx="3816424" cy="30276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26" y="4268743"/>
            <a:ext cx="3491181" cy="2397819"/>
          </a:xfrm>
          <a:prstGeom prst="rect">
            <a:avLst/>
          </a:prstGeom>
        </p:spPr>
      </p:pic>
      <p:pic>
        <p:nvPicPr>
          <p:cNvPr id="2050" name="Picture 2" descr="AI? : r/ProgrammerHumor">
            <a:extLst>
              <a:ext uri="{FF2B5EF4-FFF2-40B4-BE49-F238E27FC236}">
                <a16:creationId xmlns:a16="http://schemas.microsoft.com/office/drawing/2014/main" id="{4BAB2F18-5044-7CA0-10BD-05F5B672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11" y="1160875"/>
            <a:ext cx="3220284" cy="5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C7833E-5E98-A53C-0D8C-0C960F05B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41" y="1556792"/>
            <a:ext cx="3642995" cy="4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Матричная форма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4439816" y="1052736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Вроде удобно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0" y="3717032"/>
                <a:ext cx="5677836" cy="13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7032"/>
                <a:ext cx="5677836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695400" y="1844824"/>
                <a:ext cx="4557017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ru-RU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844824"/>
                <a:ext cx="455701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5822103" y="4311125"/>
                <a:ext cx="5904309" cy="2528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03" y="4311125"/>
                <a:ext cx="5904309" cy="2528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6168008" y="1772816"/>
                <a:ext cx="5095882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32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1772816"/>
                <a:ext cx="5095882" cy="20621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30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567608" y="-6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783632" y="112474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5159896" y="4077072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7320136" y="465313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3071664" y="4725144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2420888"/>
            <a:ext cx="10694253" cy="23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-993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503712" y="1052736"/>
            <a:ext cx="53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227382" y="2878483"/>
                <a:ext cx="8674554" cy="1822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2" y="2878483"/>
                <a:ext cx="8674554" cy="1822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1704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1" grpId="0"/>
      <p:bldP spid="22" grpId="0"/>
      <p:bldP spid="23" grpId="0"/>
      <p:bldP spid="25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Матричная форма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4086420" y="1052736"/>
            <a:ext cx="3853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Решаем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119336" y="4005064"/>
                <a:ext cx="5904309" cy="2528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5904309" cy="2528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91344" y="1628800"/>
                <a:ext cx="5095882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32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628800"/>
                <a:ext cx="5095882" cy="2062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5879976" y="2636912"/>
                <a:ext cx="6249403" cy="2649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2636912"/>
                <a:ext cx="6249403" cy="26491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8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6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Заголовок 1"/>
          <p:cNvSpPr txBox="1">
            <a:spLocks/>
          </p:cNvSpPr>
          <p:nvPr/>
        </p:nvSpPr>
        <p:spPr>
          <a:xfrm>
            <a:off x="2063552" y="-23820"/>
            <a:ext cx="89289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собственные значения и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3" grpId="1"/>
      <p:bldP spid="46" grpId="0"/>
      <p:bldP spid="46" grpId="1"/>
      <p:bldP spid="46" grpId="2"/>
      <p:bldP spid="48" grpId="0"/>
      <p:bldP spid="48" grpId="1"/>
      <p:bldP spid="56" grpId="0"/>
      <p:bldP spid="57" grpId="0"/>
      <p:bldP spid="5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2764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282" y="2204864"/>
            <a:ext cx="3463943" cy="2376264"/>
          </a:xfrm>
          <a:prstGeom prst="rect">
            <a:avLst/>
          </a:prstGeom>
        </p:spPr>
      </p:pic>
      <p:pic>
        <p:nvPicPr>
          <p:cNvPr id="15" name="Picture 2" descr="Understanding Machine Learning through Memes | by Harsh Aryan | Nybles |  Medium">
            <a:extLst>
              <a:ext uri="{FF2B5EF4-FFF2-40B4-BE49-F238E27FC236}">
                <a16:creationId xmlns:a16="http://schemas.microsoft.com/office/drawing/2014/main" id="{613F768B-1699-4C30-9BC6-CC145D06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1747"/>
            <a:ext cx="337139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2B5F68-ABA6-0FEE-D43F-080721E69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20" y="1546500"/>
            <a:ext cx="4641745" cy="46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1824" y="1166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95400" y="1412776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284984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9656" y="116632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9856" y="116632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95400" y="1628800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95400" y="22048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95400" y="350100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95400" y="2852936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49241" y="116632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9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568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564904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0" y="3573016"/>
            <a:ext cx="11809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- это область искусственного интеллекта, которая изучает алгоритмы и модели, которые позволяют компьютерным системам автоматически учиться и улучшать свою производительность на основе опыта. Это процесс, при котором компьютерная программа анализирует данные и использует их для обучения, прогнозирования и принятия решений без явного программирования.</a:t>
            </a:r>
          </a:p>
          <a:p>
            <a:pPr algn="just"/>
            <a:r>
              <a:rPr lang="en-US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машинного обучения»)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0" y="1052736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14309" y="5534561"/>
            <a:ext cx="11640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МО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ML): Процесс оптимизации параметров модели с помощью вычислительных методов таким образом, чтобы поведение модели отражало данные и/или опыт.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ГОСТ Р 71476-2024</a:t>
            </a:r>
          </a:p>
        </p:txBody>
      </p:sp>
    </p:spTree>
    <p:extLst>
      <p:ext uri="{BB962C8B-B14F-4D97-AF65-F5344CB8AC3E}">
        <p14:creationId xmlns:p14="http://schemas.microsoft.com/office/powerpoint/2010/main" val="6665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88640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95400" y="1052736"/>
            <a:ext cx="113052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Тензоры*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Сложение,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Умножение,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и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(нужно помнить таблицу производных)</a:t>
            </a: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0" y="2204864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Искусственный интеллект - это, конечно же, удивительная технология, которая позволяет компьютерам думать и делать решения на уровне человека. Но не надо переживать, ведь они всего лишь хотят сыграть с нами в шахматы и убедиться, что мы не такие умные, как они. Ну или использовать нашу информацию для своих собственных целей. В любом случае, мы должны быть готовы к нашим новым компьютерным повелителям.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искусственного интеллекта, используя саркастический тон»)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50911" y="908720"/>
            <a:ext cx="120726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90" y="4827781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Искусственный интеллект - это междисциплинарная область, широко опирающаяся на информатику, науку о данных, естественные и гуманитарные науки, математику, общественные и другие науки. В настоящем документе широко используются такие термины, как "интеллектуальный", "интеллект", "понимание", "знания", "обучение", "решения", "навыки" и т.д., однако целью документа является не "очеловечивание" систем ИИ, а отражение того факта, что некоторые системы ИИ могут рудиментарно имитировать подобные характеристики.</a:t>
            </a:r>
          </a:p>
          <a:p>
            <a:pPr algn="just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ГОСТ Р 71476-2024</a:t>
            </a:r>
          </a:p>
        </p:txBody>
      </p:sp>
    </p:spTree>
    <p:extLst>
      <p:ext uri="{BB962C8B-B14F-4D97-AF65-F5344CB8AC3E}">
        <p14:creationId xmlns:p14="http://schemas.microsoft.com/office/powerpoint/2010/main" val="37768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239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1249" y="1196752"/>
            <a:ext cx="11881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263352" y="4077072"/>
            <a:ext cx="11809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2873</Words>
  <Application>Microsoft Office PowerPoint</Application>
  <PresentationFormat>Широкоэкранный</PresentationFormat>
  <Paragraphs>723</Paragraphs>
  <Slides>72</Slides>
  <Notes>71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5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Nunito</vt:lpstr>
      <vt:lpstr>Nunito Sans Bold</vt:lpstr>
      <vt:lpstr>Times New Roman</vt:lpstr>
      <vt:lpstr>Verdana</vt:lpstr>
      <vt:lpstr>Тема Office</vt:lpstr>
      <vt:lpstr>Презентация PowerPoint</vt:lpstr>
      <vt:lpstr>Содержание</vt:lpstr>
      <vt:lpstr>Содержание</vt:lpstr>
      <vt:lpstr>Введение от ИИ</vt:lpstr>
      <vt:lpstr>Презентация PowerPoint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Что есть интеллект </vt:lpstr>
      <vt:lpstr>Определение от Президента</vt:lpstr>
      <vt:lpstr>Определение от Президента</vt:lpstr>
      <vt:lpstr>Место МО</vt:lpstr>
      <vt:lpstr>Традиционное программирование</vt:lpstr>
      <vt:lpstr>Машинное Обучение</vt:lpstr>
      <vt:lpstr>Как я вижу МО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Презентация PowerPoint</vt:lpstr>
      <vt:lpstr>Обучение с подкреплением</vt:lpstr>
      <vt:lpstr>Обучение с подкреплением</vt:lpstr>
      <vt:lpstr>Презентация PowerPoint</vt:lpstr>
      <vt:lpstr>Обучение с подкреплением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Долганов</cp:lastModifiedBy>
  <cp:revision>183</cp:revision>
  <dcterms:created xsi:type="dcterms:W3CDTF">2019-05-20T04:53:11Z</dcterms:created>
  <dcterms:modified xsi:type="dcterms:W3CDTF">2025-09-04T14:06:28Z</dcterms:modified>
</cp:coreProperties>
</file>